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81244" y="162097"/>
            <a:ext cx="8001000" cy="297180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и апробация комплексных заданий по ЕНГ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Выполнила </a:t>
            </a:r>
          </a:p>
          <a:p>
            <a:r>
              <a:rPr lang="ru-RU" b="1" dirty="0" smtClean="0"/>
              <a:t>Учитель физики  МБОУ «СОШ №3 </a:t>
            </a:r>
            <a:r>
              <a:rPr lang="ru-RU" b="1" dirty="0" err="1" smtClean="0"/>
              <a:t>г.Осы</a:t>
            </a:r>
            <a:r>
              <a:rPr lang="ru-RU" b="1" dirty="0" smtClean="0"/>
              <a:t>»</a:t>
            </a:r>
          </a:p>
          <a:p>
            <a:r>
              <a:rPr lang="ru-RU" b="1" dirty="0" smtClean="0"/>
              <a:t>Вяткина Татьяна Борисовна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3173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47592" y="1032576"/>
            <a:ext cx="1994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Выводы: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329390" y="2120148"/>
            <a:ext cx="10358305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sz="2000" dirty="0" smtClean="0">
                <a:solidFill>
                  <a:schemeClr val="bg1"/>
                </a:solidFill>
              </a:rPr>
              <a:t>Анализируя работы учащихся, я обнаружила средний уровень </a:t>
            </a:r>
            <a:r>
              <a:rPr lang="ru-RU" sz="2000" dirty="0" err="1" smtClean="0">
                <a:solidFill>
                  <a:schemeClr val="bg1"/>
                </a:solidFill>
              </a:rPr>
              <a:t>сформированности</a:t>
            </a:r>
            <a:r>
              <a:rPr lang="ru-RU" sz="2000" dirty="0" smtClean="0">
                <a:solidFill>
                  <a:schemeClr val="bg1"/>
                </a:solidFill>
              </a:rPr>
              <a:t> их естественнонаучной грамотности.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smtClean="0">
                <a:solidFill>
                  <a:schemeClr val="bg1"/>
                </a:solidFill>
              </a:rPr>
              <a:t>Я увидела, что не все ученики из выбранных групп умеют применять свои теоретические знания к практическим ситуациям.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smtClean="0">
                <a:solidFill>
                  <a:schemeClr val="bg1"/>
                </a:solidFill>
              </a:rPr>
              <a:t>Наибольшее затруднение у ребят вызвали задания на интерпретацию данных и использование научных доказательств для получения выводов.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smtClean="0">
                <a:solidFill>
                  <a:schemeClr val="bg1"/>
                </a:solidFill>
              </a:rPr>
              <a:t>На уроках и во внеурочное время нужно чаще применять задания на отработку естественнонаучной грамотности учащихся. Ведь правильно подобранные сюжетные задания, построенные на описании реальных жизненных ситуаций не только повышают интерес учащихся к физике, но и дают им пищу для размышлений. Учащиеся не чувствуют оторванность науки от жизни.</a:t>
            </a:r>
          </a:p>
          <a:p>
            <a:pPr marL="342900" indent="-342900">
              <a:buFont typeface="+mj-lt"/>
              <a:buAutoNum type="arabicPeriod"/>
            </a:pPr>
            <a:endParaRPr lang="ru-RU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 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0465" y="711769"/>
            <a:ext cx="67377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dirty="0" smtClean="0">
                <a:solidFill>
                  <a:prstClr val="white"/>
                </a:solidFill>
              </a:rPr>
              <a:t>Практическое применение:</a:t>
            </a:r>
            <a:endParaRPr lang="ru-RU" sz="3600" dirty="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11603" y="1895302"/>
            <a:ext cx="1012328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Свои работы и вообще работы по формированию естественнонаучной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грамотности я могу применять на уроках, во внеурочное время, например, 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при разработке олимпиадных заданий, а также при подготовке учащихся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к</a:t>
            </a:r>
            <a:r>
              <a:rPr lang="ru-RU" sz="2000" dirty="0" smtClean="0">
                <a:solidFill>
                  <a:schemeClr val="bg1"/>
                </a:solidFill>
              </a:rPr>
              <a:t> сдаче  ОГЭ.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45466" y="453063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>
                <a:solidFill>
                  <a:prstClr val="white"/>
                </a:solidFill>
              </a:rPr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789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1" y="357447"/>
            <a:ext cx="9144001" cy="3071553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Естественнонаучная грамотность – это способность человека занимать активную гражданскую позицию по общественно значимым вопросам, связанным с естественными науками и его готовность интересоваться естественнонаучными идеями.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Определение, используемое в </a:t>
            </a:r>
            <a:r>
              <a:rPr lang="en-US" dirty="0" smtClean="0"/>
              <a:t>PISA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817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5360356"/>
            <a:ext cx="111082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С целью формирования естественнонаучной грамотности, мною составлены </a:t>
            </a:r>
          </a:p>
          <a:p>
            <a:pPr algn="just"/>
            <a:r>
              <a:rPr lang="ru-RU" sz="2000" dirty="0" smtClean="0"/>
              <a:t>Примерные  текстовые задания с учетом требований программы  исследования функциональной  грамотности школьников.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774156" y="582365"/>
            <a:ext cx="103749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000" dirty="0"/>
              <a:t>Международные сравнительные исследования (TIMSS) в области </a:t>
            </a:r>
            <a:endParaRPr lang="ru-RU" sz="2000" dirty="0" smtClean="0"/>
          </a:p>
          <a:p>
            <a:pPr algn="just"/>
            <a:r>
              <a:rPr lang="ru-RU" sz="2000" dirty="0" smtClean="0"/>
              <a:t>образования </a:t>
            </a:r>
            <a:r>
              <a:rPr lang="ru-RU" sz="2000" dirty="0"/>
              <a:t>подтверждают, что российские учащиеся сильны в области </a:t>
            </a:r>
            <a:endParaRPr lang="ru-RU" sz="2000" dirty="0" smtClean="0"/>
          </a:p>
          <a:p>
            <a:pPr algn="just"/>
            <a:r>
              <a:rPr lang="ru-RU" sz="2000" dirty="0" smtClean="0"/>
              <a:t>предметных </a:t>
            </a:r>
            <a:r>
              <a:rPr lang="ru-RU" sz="2000" dirty="0"/>
              <a:t>знаний, но у них возникают трудности в применении предметных </a:t>
            </a:r>
            <a:endParaRPr lang="ru-RU" sz="2000" dirty="0" smtClean="0"/>
          </a:p>
          <a:p>
            <a:pPr algn="just"/>
            <a:r>
              <a:rPr lang="ru-RU" sz="2000" dirty="0" smtClean="0"/>
              <a:t>знаний </a:t>
            </a:r>
            <a:r>
              <a:rPr lang="ru-RU" sz="2000" dirty="0"/>
              <a:t>в ситуациях, приближенных к жизненным реальностям (PISA).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6858" y="2300316"/>
            <a:ext cx="11115543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Причины трудностей заданий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PISA:  </a:t>
            </a:r>
          </a:p>
          <a:p>
            <a:r>
              <a:rPr lang="ru-RU" sz="2000" dirty="0" smtClean="0"/>
              <a:t>1. Задания </a:t>
            </a:r>
            <a:r>
              <a:rPr lang="ru-RU" sz="2000" dirty="0"/>
              <a:t>PISA – нетипичны, т.е. их решение сложно однозначно описать и </a:t>
            </a:r>
            <a:r>
              <a:rPr lang="ru-RU" sz="2000" dirty="0" smtClean="0"/>
              <a:t>получить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доступ к заученному алгоритму. </a:t>
            </a:r>
            <a:endParaRPr lang="ru-RU" sz="2000" dirty="0" smtClean="0"/>
          </a:p>
          <a:p>
            <a:r>
              <a:rPr lang="ru-RU" sz="2000" dirty="0" smtClean="0"/>
              <a:t>2. Ограниченное </a:t>
            </a:r>
            <a:r>
              <a:rPr lang="ru-RU" sz="2000" dirty="0"/>
              <a:t>количество практико-ориентированных 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и </a:t>
            </a:r>
            <a:r>
              <a:rPr lang="ru-RU" sz="2000" dirty="0" err="1" smtClean="0"/>
              <a:t>компетентностных</a:t>
            </a:r>
            <a:r>
              <a:rPr lang="ru-RU" sz="2000" dirty="0" smtClean="0"/>
              <a:t> заданий представлено в УМК естественнонаучных предметов </a:t>
            </a:r>
          </a:p>
          <a:p>
            <a:r>
              <a:rPr lang="ru-RU" sz="2000" dirty="0" smtClean="0"/>
              <a:t>и </a:t>
            </a:r>
            <a:r>
              <a:rPr lang="ru-RU" sz="2000" dirty="0"/>
              <a:t>измерительных материалах Государственной итоговой аттестации. </a:t>
            </a:r>
            <a:endParaRPr lang="ru-RU" sz="2000" dirty="0" smtClean="0"/>
          </a:p>
          <a:p>
            <a:r>
              <a:rPr lang="ru-RU" sz="2000" dirty="0" smtClean="0"/>
              <a:t>3</a:t>
            </a:r>
            <a:r>
              <a:rPr lang="ru-RU" sz="2000" dirty="0"/>
              <a:t>. </a:t>
            </a:r>
            <a:r>
              <a:rPr lang="ru-RU" sz="2000" dirty="0" smtClean="0"/>
              <a:t>Недостаточная  </a:t>
            </a:r>
            <a:r>
              <a:rPr lang="ru-RU" sz="2000" dirty="0"/>
              <a:t>подготовка учителей в области формирования </a:t>
            </a:r>
            <a:r>
              <a:rPr lang="ru-RU" sz="2000" dirty="0" smtClean="0"/>
              <a:t>функциональной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грамотности, </a:t>
            </a:r>
            <a:r>
              <a:rPr lang="ru-RU" sz="2000" dirty="0" smtClean="0"/>
              <a:t>а </a:t>
            </a:r>
            <a:r>
              <a:rPr lang="ru-RU" sz="2000" dirty="0"/>
              <a:t>также отсутствие необходимых учебно-методических материалов </a:t>
            </a:r>
          </a:p>
        </p:txBody>
      </p:sp>
    </p:spTree>
    <p:extLst>
      <p:ext uri="{BB962C8B-B14F-4D97-AF65-F5344CB8AC3E}">
        <p14:creationId xmlns:p14="http://schemas.microsoft.com/office/powerpoint/2010/main" val="37995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4487332"/>
            <a:ext cx="11160655" cy="1507067"/>
          </a:xfrm>
        </p:spPr>
        <p:txBody>
          <a:bodyPr/>
          <a:lstStyle/>
          <a:p>
            <a:pPr algn="ctr"/>
            <a:r>
              <a:rPr lang="ru-RU" dirty="0" smtClean="0"/>
              <a:t>Мною разработаны три комплексных задания по </a:t>
            </a:r>
            <a:r>
              <a:rPr lang="ru-RU" dirty="0" err="1" smtClean="0"/>
              <a:t>Енг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6810" y="1596707"/>
            <a:ext cx="2684780" cy="1886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3419" y="1596707"/>
            <a:ext cx="3054361" cy="18865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8809" y="1596707"/>
            <a:ext cx="2898057" cy="18702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90134" y="717188"/>
            <a:ext cx="2215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Загадки Арктики.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92204" y="738509"/>
            <a:ext cx="2824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Путешествие магнита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36837" y="578688"/>
            <a:ext cx="3494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Простейшие механизмы: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Экскурс в доисторическое.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32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6000" y="668867"/>
            <a:ext cx="1041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Я апробировала 2 комплексных задания –  это  Загадки Арктики </a:t>
            </a:r>
          </a:p>
          <a:p>
            <a:pPr algn="ctr"/>
            <a:r>
              <a:rPr lang="ru-RU" sz="2400" dirty="0" smtClean="0"/>
              <a:t>и Путешествие магнита.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16000" y="2018299"/>
            <a:ext cx="1041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Задания выполнялись фокус-группами во внеурочное время.</a:t>
            </a:r>
          </a:p>
          <a:p>
            <a:pPr algn="just"/>
            <a:r>
              <a:rPr lang="ru-RU" sz="2400" dirty="0" smtClean="0"/>
              <a:t>«Загадки Арктики» выполняли 5 человек учащихся 8 классов. Время, отведенное на задания 20 минут.</a:t>
            </a:r>
          </a:p>
          <a:p>
            <a:pPr algn="just"/>
            <a:r>
              <a:rPr lang="ru-RU" sz="2400" dirty="0" smtClean="0"/>
              <a:t>«Путешествие магнита» выполняли 8 учащихся 9 классов (из них 6 человек планируют сдавать экзамен по физике в форме ОГЭ). Время, отведенное на задания 30 минут.</a:t>
            </a:r>
          </a:p>
          <a:p>
            <a:pPr algn="just"/>
            <a:endParaRPr lang="ru-RU" sz="2400" dirty="0"/>
          </a:p>
          <a:p>
            <a:pPr algn="just"/>
            <a:endParaRPr lang="ru-RU" sz="2400" dirty="0" smtClean="0"/>
          </a:p>
          <a:p>
            <a:pPr algn="ctr"/>
            <a:r>
              <a:rPr lang="ru-RU" sz="2400" dirty="0" smtClean="0"/>
              <a:t>Работу выполняли все учащиеся одновременно в присутствии учителя.</a:t>
            </a:r>
          </a:p>
        </p:txBody>
      </p:sp>
    </p:spTree>
    <p:extLst>
      <p:ext uri="{BB962C8B-B14F-4D97-AF65-F5344CB8AC3E}">
        <p14:creationId xmlns:p14="http://schemas.microsoft.com/office/powerpoint/2010/main" val="18994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4573" y="172995"/>
            <a:ext cx="25426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«Загадки Арктики»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5589" y="595181"/>
            <a:ext cx="3896497" cy="1789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0302" y="2456398"/>
            <a:ext cx="3896497" cy="1836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2222" y="4324741"/>
            <a:ext cx="3899292" cy="1120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2067" y="5496911"/>
            <a:ext cx="3954162" cy="1179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62119" y="175498"/>
            <a:ext cx="4786184" cy="2147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76279" y="2381016"/>
            <a:ext cx="4763786" cy="230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11546" y="4760761"/>
            <a:ext cx="4761469" cy="1870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3469" y="2150076"/>
            <a:ext cx="8682681" cy="3080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328086" y="947352"/>
            <a:ext cx="4740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Критерии оценивания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6998" y="385804"/>
            <a:ext cx="29402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«Путешествие магнита»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994" y="792786"/>
            <a:ext cx="4011828" cy="16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677" y="2488201"/>
            <a:ext cx="4044145" cy="1717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043" y="4246998"/>
            <a:ext cx="4077730" cy="2163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82531" y="180471"/>
            <a:ext cx="3912972" cy="185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96303" y="2096401"/>
            <a:ext cx="3890962" cy="1552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74680" y="3706384"/>
            <a:ext cx="3894934" cy="1211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82532" y="5036494"/>
            <a:ext cx="3896496" cy="1821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484973" y="2500699"/>
            <a:ext cx="3544458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532710" y="214184"/>
            <a:ext cx="347805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476735" y="5036407"/>
            <a:ext cx="3558746" cy="170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99940" y="921264"/>
            <a:ext cx="47404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/>
              <a:t>Критерии оценивания</a:t>
            </a:r>
            <a:endParaRPr lang="ru-RU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839" y="2051222"/>
            <a:ext cx="11328240" cy="3616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244</TotalTime>
  <Words>432</Words>
  <Application>Microsoft Office PowerPoint</Application>
  <PresentationFormat>Широкоэкранный</PresentationFormat>
  <Paragraphs>51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Century Gothic</vt:lpstr>
      <vt:lpstr>Times New Roman</vt:lpstr>
      <vt:lpstr>Wingdings 3</vt:lpstr>
      <vt:lpstr>Сектор</vt:lpstr>
      <vt:lpstr>Создание и апробация комплексных заданий по ЕНГ </vt:lpstr>
      <vt:lpstr>Естественнонаучная грамотность – это способность человека занимать активную гражданскую позицию по общественно значимым вопросам, связанным с естественными науками и его готовность интересоваться естественнонаучными идеями.</vt:lpstr>
      <vt:lpstr>Презентация PowerPoint</vt:lpstr>
      <vt:lpstr>Мною разработаны три комплексных задания по Енг.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и апробация комплексных заданий по ЕНГ</dc:title>
  <dc:creator>Кабинет_69</dc:creator>
  <cp:lastModifiedBy>Кабинет_69</cp:lastModifiedBy>
  <cp:revision>24</cp:revision>
  <dcterms:created xsi:type="dcterms:W3CDTF">2022-11-28T09:38:16Z</dcterms:created>
  <dcterms:modified xsi:type="dcterms:W3CDTF">2022-11-29T02:47:56Z</dcterms:modified>
</cp:coreProperties>
</file>